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28" r:id="rId4"/>
    <p:sldId id="263" r:id="rId5"/>
    <p:sldId id="689" r:id="rId6"/>
    <p:sldId id="691" r:id="rId7"/>
    <p:sldId id="802" r:id="rId8"/>
    <p:sldId id="803" r:id="rId9"/>
    <p:sldId id="808" r:id="rId10"/>
    <p:sldId id="804" r:id="rId11"/>
    <p:sldId id="805" r:id="rId12"/>
    <p:sldId id="806" r:id="rId13"/>
    <p:sldId id="807" r:id="rId14"/>
    <p:sldId id="767" r:id="rId15"/>
    <p:sldId id="809" r:id="rId16"/>
    <p:sldId id="810" r:id="rId17"/>
    <p:sldId id="719" r:id="rId18"/>
    <p:sldId id="701" r:id="rId19"/>
    <p:sldId id="842" r:id="rId20"/>
    <p:sldId id="843" r:id="rId21"/>
    <p:sldId id="775" r:id="rId22"/>
    <p:sldId id="776" r:id="rId23"/>
    <p:sldId id="844" r:id="rId24"/>
    <p:sldId id="780" r:id="rId25"/>
    <p:sldId id="781" r:id="rId26"/>
    <p:sldId id="846" r:id="rId27"/>
    <p:sldId id="783" r:id="rId28"/>
    <p:sldId id="782" r:id="rId29"/>
    <p:sldId id="788" r:id="rId30"/>
    <p:sldId id="789" r:id="rId31"/>
    <p:sldId id="794" r:id="rId32"/>
    <p:sldId id="795" r:id="rId33"/>
    <p:sldId id="847" r:id="rId34"/>
    <p:sldId id="848" r:id="rId35"/>
    <p:sldId id="849" r:id="rId36"/>
    <p:sldId id="850" r:id="rId37"/>
    <p:sldId id="853" r:id="rId38"/>
    <p:sldId id="854" r:id="rId39"/>
    <p:sldId id="855" r:id="rId40"/>
    <p:sldId id="856" r:id="rId41"/>
    <p:sldId id="857" r:id="rId42"/>
    <p:sldId id="858" r:id="rId43"/>
    <p:sldId id="859" r:id="rId44"/>
    <p:sldId id="860" r:id="rId45"/>
    <p:sldId id="863" r:id="rId46"/>
    <p:sldId id="864" r:id="rId47"/>
    <p:sldId id="865" r:id="rId48"/>
    <p:sldId id="866" r:id="rId49"/>
    <p:sldId id="867" r:id="rId5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3839">
          <p15:clr>
            <a:srgbClr val="A4A3A4"/>
          </p15:clr>
        </p15:guide>
        <p15:guide id="3" pos="7286">
          <p15:clr>
            <a:srgbClr val="A4A3A4"/>
          </p15:clr>
        </p15:guide>
        <p15:guide id="4" pos="3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94660"/>
  </p:normalViewPr>
  <p:slideViewPr>
    <p:cSldViewPr>
      <p:cViewPr varScale="1">
        <p:scale>
          <a:sx n="64" d="100"/>
          <a:sy n="64" d="100"/>
        </p:scale>
        <p:origin x="786" y="66"/>
      </p:cViewPr>
      <p:guideLst>
        <p:guide orient="horz" pos="2192"/>
        <p:guide pos="3839"/>
        <p:guide pos="7286"/>
        <p:guide pos="39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34946" y="383691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爱前端 专注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 匠心品质 口碑教育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03269" y="3885336"/>
            <a:ext cx="6304668" cy="4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5">
                <a:solidFill>
                  <a:schemeClr val="bg1"/>
                </a:solidFill>
                <a:latin typeface="Swis721 Lt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讲师姓名</a:t>
            </a:r>
            <a:endParaRPr lang="zh-CN" sz="2935" dirty="0">
              <a:solidFill>
                <a:schemeClr val="bg1"/>
              </a:solidFill>
              <a:latin typeface="Swis721 Lt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14935" y="1156345"/>
            <a:ext cx="12192000" cy="162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《jQuery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Ajax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实战教程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章 </a:t>
            </a: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jQuery对象的常用方法</a:t>
            </a:r>
          </a:p>
        </p:txBody>
      </p:sp>
      <p:sp>
        <p:nvSpPr>
          <p:cNvPr id="26" name="五边形 25"/>
          <p:cNvSpPr/>
          <p:nvPr/>
        </p:nvSpPr>
        <p:spPr>
          <a:xfrm flipH="1">
            <a:off x="10931750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-9525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782524" y="5053297"/>
            <a:ext cx="462695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121920"/>
            <a:ext cx="21336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96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96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96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46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346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846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 bldLvl="0" animBg="1"/>
      <p:bldP spid="27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4.3 css()方法 - click()方法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11052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jQuery对象的click()方法用来批量给选中的HTML元素添加单击事件监听，例如：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9765" y="2924175"/>
            <a:ext cx="10873105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45" y="1596390"/>
            <a:ext cx="3917950" cy="1090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4009390"/>
            <a:ext cx="8679815" cy="1978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4.3 css()方法 - click()方法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11052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可以为同一个元素添加多个事件监听：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295" y="3559175"/>
            <a:ext cx="10873105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770" y="1496060"/>
            <a:ext cx="4281170" cy="2063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55" y="4048760"/>
            <a:ext cx="4236085" cy="258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4.3 css()方法 - click()方法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110528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可以为同一个元素添加多个事件监听：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2295" y="3559175"/>
            <a:ext cx="10873105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770" y="1496060"/>
            <a:ext cx="4281170" cy="2063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55" y="4048760"/>
            <a:ext cx="4236085" cy="258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4.4 show()和hide()方法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4.4 show()和hide()方法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27887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用案例来学习这两个方法。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82295" y="16440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创建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结构如下：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30" y="2163445"/>
            <a:ext cx="5106670" cy="940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295" y="3229610"/>
            <a:ext cx="70643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设置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div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盒子的初始状态为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d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isplay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：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none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，即不可见。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3971925"/>
            <a:ext cx="3695700" cy="248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4.4 show()和hide()方法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2376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jQuery并书写JavaScript程序：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70" y="1938655"/>
            <a:ext cx="8150860" cy="3823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4.4 show()和hide()方法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2376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2001520"/>
            <a:ext cx="9144000" cy="24523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3240" y="4715510"/>
            <a:ext cx="11656060" cy="1137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show()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函数的机理就是设置元素的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display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属性为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block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（或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i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nline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，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会自动判断）；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h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ide()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函数的机理就是设置元素的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display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属性为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none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1771650" y="2788285"/>
            <a:ext cx="8883015" cy="1624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ct val="110000"/>
              </a:lnSpc>
            </a:pPr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4.5 addClass()和removeClass()方法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.5 addClass()和removeClass()方法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222375"/>
            <a:ext cx="1132014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sz="2000">
                <a:latin typeface="Consolas" panose="020B0609020204030204" charset="0"/>
                <a:sym typeface="+mn-ea"/>
              </a:rPr>
              <a:t>jQuery对象的addClass()方法用来给元素添加类名，removeClass()方法用来删除元素的某个类名。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748665" y="2811145"/>
            <a:ext cx="82645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注意addClass()方法的参数不要添加点符号：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990" y="1711325"/>
            <a:ext cx="4509770" cy="655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5" y="3280410"/>
            <a:ext cx="6286500" cy="485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4700" y="3981450"/>
            <a:ext cx="105035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addClass()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不会影响现有类名，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会自动以空格间隔现有类名和新添加的类名。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4700" y="4225290"/>
            <a:ext cx="993775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endParaRPr lang="zh-CN"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endParaRPr lang="zh-CN"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代码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$("#box").addClass("cur")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执行后，盒子的类名将变为：</a:t>
            </a:r>
            <a:endParaRPr lang="en-US" sz="20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</a:pP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	</a:t>
            </a:r>
          </a:p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盒子之前已经有的类名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spec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不受影响。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990" y="4528185"/>
            <a:ext cx="4789170" cy="499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990" y="5685155"/>
            <a:ext cx="4897120" cy="52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.5 addClass()和removeClass()方法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222375"/>
            <a:ext cx="11320145" cy="2215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sz="2400">
                <a:latin typeface="Consolas" panose="020B0609020204030204" charset="0"/>
                <a:sym typeface="+mn-ea"/>
              </a:rPr>
              <a:t>removeClass()方法用来移除被选中的HTML元素的某个类名。</a:t>
            </a:r>
          </a:p>
          <a:p>
            <a:pPr>
              <a:lnSpc>
                <a:spcPct val="200000"/>
              </a:lnSpc>
            </a:pPr>
            <a:r>
              <a:rPr lang="zh-CN" sz="2400">
                <a:latin typeface="Consolas" panose="020B0609020204030204" charset="0"/>
                <a:sym typeface="+mn-ea"/>
              </a:rPr>
              <a:t>比如：</a:t>
            </a:r>
          </a:p>
          <a:p>
            <a:pPr>
              <a:lnSpc>
                <a:spcPct val="200000"/>
              </a:lnSpc>
            </a:pPr>
            <a:r>
              <a:rPr lang="zh-CN" sz="2400">
                <a:latin typeface="Consolas" panose="020B0609020204030204" charset="0"/>
                <a:sym typeface="+mn-ea"/>
              </a:rPr>
              <a:t>	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70" y="3437890"/>
            <a:ext cx="5904230" cy="1104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295" y="5274310"/>
            <a:ext cx="10690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程序运行后，将移除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#box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盒子的类名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cur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，其他的类名不受影响。</a:t>
            </a:r>
            <a:endParaRPr lang="zh-CN" altLang="en-US" sz="24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37"/>
          <p:cNvSpPr/>
          <p:nvPr/>
        </p:nvSpPr>
        <p:spPr>
          <a:xfrm flipH="1">
            <a:off x="3375025" y="245046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五边形 37"/>
          <p:cNvSpPr/>
          <p:nvPr/>
        </p:nvSpPr>
        <p:spPr>
          <a:xfrm flipH="1">
            <a:off x="3375025" y="174434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0" name="五边形 37"/>
          <p:cNvSpPr/>
          <p:nvPr/>
        </p:nvSpPr>
        <p:spPr>
          <a:xfrm flipH="1">
            <a:off x="3375025" y="103822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1" name="五边形 37"/>
          <p:cNvSpPr/>
          <p:nvPr/>
        </p:nvSpPr>
        <p:spPr>
          <a:xfrm flipH="1">
            <a:off x="3375025" y="33210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grpSp>
        <p:nvGrpSpPr>
          <p:cNvPr id="8" name="组合 7"/>
          <p:cNvGrpSpPr/>
          <p:nvPr/>
        </p:nvGrpSpPr>
        <p:grpSpPr>
          <a:xfrm>
            <a:off x="0" y="2787650"/>
            <a:ext cx="3375660" cy="1264285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893" y="2413307"/>
              <a:ext cx="1983832" cy="280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7057" y="2221239"/>
              <a:ext cx="650659" cy="38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3677920" y="406400"/>
            <a:ext cx="295465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引言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60985" cy="6762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8905"/>
            <a:ext cx="2326640" cy="602615"/>
          </a:xfrm>
          <a:prstGeom prst="rect">
            <a:avLst/>
          </a:prstGeom>
        </p:spPr>
      </p:pic>
      <p:sp>
        <p:nvSpPr>
          <p:cNvPr id="58" name="文本框 9"/>
          <p:cNvSpPr txBox="1"/>
          <p:nvPr/>
        </p:nvSpPr>
        <p:spPr>
          <a:xfrm>
            <a:off x="3677920" y="1112520"/>
            <a:ext cx="38461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css()方法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3677920" y="1818640"/>
            <a:ext cx="294132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.3 click()方法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3677920" y="2524760"/>
            <a:ext cx="38468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4.4 show()和hide()方法 </a:t>
            </a:r>
          </a:p>
        </p:txBody>
      </p:sp>
      <p:sp>
        <p:nvSpPr>
          <p:cNvPr id="67" name="五边形 37"/>
          <p:cNvSpPr/>
          <p:nvPr/>
        </p:nvSpPr>
        <p:spPr>
          <a:xfrm flipH="1">
            <a:off x="3375025" y="315658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69" name="文本框 9"/>
          <p:cNvSpPr txBox="1"/>
          <p:nvPr/>
        </p:nvSpPr>
        <p:spPr>
          <a:xfrm>
            <a:off x="3677920" y="4051935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5.5 回调函数</a:t>
            </a:r>
          </a:p>
        </p:txBody>
      </p:sp>
      <p:sp>
        <p:nvSpPr>
          <p:cNvPr id="3" name="五边形 37"/>
          <p:cNvSpPr/>
          <p:nvPr/>
        </p:nvSpPr>
        <p:spPr>
          <a:xfrm flipH="1">
            <a:off x="3375025" y="386270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4" name="五边形 37"/>
          <p:cNvSpPr/>
          <p:nvPr/>
        </p:nvSpPr>
        <p:spPr>
          <a:xfrm flipH="1">
            <a:off x="3375025" y="456882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2" name="五边形 37"/>
          <p:cNvSpPr/>
          <p:nvPr/>
        </p:nvSpPr>
        <p:spPr>
          <a:xfrm flipH="1">
            <a:off x="3375025" y="527494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3" name="五边形 37"/>
          <p:cNvSpPr/>
          <p:nvPr/>
        </p:nvSpPr>
        <p:spPr>
          <a:xfrm flipH="1">
            <a:off x="3375025" y="598106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4" name="五边形 37"/>
          <p:cNvSpPr/>
          <p:nvPr/>
        </p:nvSpPr>
        <p:spPr>
          <a:xfrm flipH="1">
            <a:off x="7858760" y="332105"/>
            <a:ext cx="4149725" cy="42481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5" name="文本框 9"/>
          <p:cNvSpPr txBox="1"/>
          <p:nvPr/>
        </p:nvSpPr>
        <p:spPr>
          <a:xfrm>
            <a:off x="3677920" y="3230880"/>
            <a:ext cx="384746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4.5 addClass()和removeClass()方法</a:t>
            </a:r>
          </a:p>
        </p:txBody>
      </p:sp>
      <p:sp>
        <p:nvSpPr>
          <p:cNvPr id="16" name="文本框 9"/>
          <p:cNvSpPr txBox="1"/>
          <p:nvPr/>
        </p:nvSpPr>
        <p:spPr>
          <a:xfrm>
            <a:off x="3677920" y="393700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4.6 attr()方法</a:t>
            </a:r>
          </a:p>
        </p:txBody>
      </p:sp>
      <p:sp>
        <p:nvSpPr>
          <p:cNvPr id="17" name="文本框 9"/>
          <p:cNvSpPr txBox="1"/>
          <p:nvPr/>
        </p:nvSpPr>
        <p:spPr>
          <a:xfrm>
            <a:off x="3677920" y="464312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4.7 html()和text()方法</a:t>
            </a:r>
          </a:p>
        </p:txBody>
      </p:sp>
      <p:sp>
        <p:nvSpPr>
          <p:cNvPr id="18" name="文本框 9"/>
          <p:cNvSpPr txBox="1"/>
          <p:nvPr/>
        </p:nvSpPr>
        <p:spPr>
          <a:xfrm>
            <a:off x="3677920" y="534924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4.8 index()方法</a:t>
            </a:r>
          </a:p>
        </p:txBody>
      </p:sp>
      <p:sp>
        <p:nvSpPr>
          <p:cNvPr id="19" name="文本框 9"/>
          <p:cNvSpPr txBox="1"/>
          <p:nvPr/>
        </p:nvSpPr>
        <p:spPr>
          <a:xfrm>
            <a:off x="3677920" y="605536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4.9 each()方法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8051800" y="40640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4.10 实战案例：无动画轮播图特效</a:t>
            </a:r>
          </a:p>
        </p:txBody>
      </p:sp>
      <p:sp>
        <p:nvSpPr>
          <p:cNvPr id="23" name="五边形 37"/>
          <p:cNvSpPr/>
          <p:nvPr/>
        </p:nvSpPr>
        <p:spPr>
          <a:xfrm flipH="1">
            <a:off x="7858760" y="1038225"/>
            <a:ext cx="4150360" cy="42418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4" name="文本框 9"/>
          <p:cNvSpPr txBox="1"/>
          <p:nvPr/>
        </p:nvSpPr>
        <p:spPr>
          <a:xfrm>
            <a:off x="8051800" y="1126490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4.11 实战案例：选项卡特效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11" grpId="0" bldLvl="0" animBg="1"/>
      <p:bldP spid="31" grpId="0"/>
      <p:bldP spid="58" grpId="0"/>
      <p:bldP spid="60" grpId="0"/>
      <p:bldP spid="62" grpId="0"/>
      <p:bldP spid="67" grpId="0" bldLvl="0" animBg="1"/>
      <p:bldP spid="69" grpId="0"/>
      <p:bldP spid="3" grpId="0" bldLvl="0" animBg="1"/>
      <p:bldP spid="4" grpId="0" bldLvl="0" animBg="1"/>
      <p:bldP spid="12" grpId="0" bldLvl="0" animBg="1"/>
      <p:bldP spid="13" grpId="0" bldLvl="0" animBg="1"/>
      <p:bldP spid="14" grpId="0" bldLvl="0" animBg="1"/>
      <p:bldP spid="15" grpId="0"/>
      <p:bldP spid="16" grpId="0"/>
      <p:bldP spid="17" grpId="0"/>
      <p:bldP spid="18" grpId="0"/>
      <p:bldP spid="19" grpId="0"/>
      <p:bldP spid="22" grpId="0"/>
      <p:bldP spid="23" grpId="0" bldLvl="0" animBg="1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.5 addClass()和removeClass()方法 </a:t>
            </a:r>
            <a:r>
              <a:rPr lang="en-US" cap="none">
                <a:solidFill>
                  <a:schemeClr val="tx1"/>
                </a:solidFill>
                <a:uFillTx/>
              </a:rPr>
              <a:t>- </a:t>
            </a:r>
            <a:r>
              <a:rPr lang="zh-CN">
                <a:latin typeface="Consolas" panose="020B0609020204030204" charset="0"/>
                <a:sym typeface="+mn-ea"/>
              </a:rPr>
              <a:t>替换类名</a:t>
            </a:r>
            <a:endParaRPr lang="en-US" cap="none">
              <a:solidFill>
                <a:schemeClr val="tx1"/>
              </a:solidFill>
              <a:uFillTx/>
            </a:endParaRP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41400"/>
            <a:ext cx="11320145" cy="10331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400">
                <a:latin typeface="Consolas" panose="020B0609020204030204" charset="0"/>
                <a:sym typeface="+mn-ea"/>
              </a:rPr>
              <a:t>欲将#box的类名spec替换为cur应该怎么办呢？jQuery没有提供某个方法可以直接实现这个需求，我们可以使用“连续打点”的写法实现：</a:t>
            </a:r>
            <a:endParaRPr lang="zh-CN" sz="2400">
              <a:latin typeface="Consolas" panose="020B0609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2295" y="4226560"/>
            <a:ext cx="10690225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jQuery之所以有“连续打点”的特性，是因为jQuery对象的任何一个方法都会返回这个jQuery对象本身。比如removeClass()方法不仅会去掉它的调用者的指定类名，同时也会返回其调用者本身。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657475"/>
            <a:ext cx="6771640" cy="73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4.6 attr()方法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</a:t>
            </a:r>
            <a:r>
              <a:rPr lang="en-US" cap="none">
                <a:solidFill>
                  <a:schemeClr val="tx1"/>
                </a:solidFill>
                <a:uFillTx/>
              </a:rPr>
              <a:t>6</a:t>
            </a:r>
            <a:r>
              <a:rPr cap="none">
                <a:solidFill>
                  <a:schemeClr val="tx1"/>
                </a:solidFill>
                <a:uFillTx/>
              </a:rPr>
              <a:t> attr()方法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7850" y="1226820"/>
            <a:ext cx="11036300" cy="175387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9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jQuery对象的attr()函数用来更改被选中的HTML标签的“标签属性”，比如img标签的src属性，a标签的href属性等。attr是attribute“属性”一词的缩写。</a:t>
            </a:r>
          </a:p>
          <a:p>
            <a:pPr>
              <a:lnSpc>
                <a:spcPct val="19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设置某DOM元素的属性，语法为：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52090" y="3807460"/>
            <a:ext cx="6042025" cy="521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8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$().attr(</a:t>
            </a:r>
            <a:r>
              <a:rPr lang="zh-CN" sz="2800" b="0">
                <a:latin typeface="Consolas" panose="020B0609020204030204" charset="0"/>
                <a:ea typeface="宋体" panose="02010600030101010101" pitchFamily="2" charset="-122"/>
              </a:rPr>
              <a:t>属性</a:t>
            </a:r>
            <a:r>
              <a:rPr lang="en-US" sz="28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,</a:t>
            </a:r>
            <a:r>
              <a:rPr lang="zh-CN" sz="2800" b="0">
                <a:latin typeface="Consolas" panose="020B0609020204030204" charset="0"/>
                <a:ea typeface="宋体" panose="02010600030101010101" pitchFamily="2" charset="-122"/>
              </a:rPr>
              <a:t>值</a:t>
            </a:r>
            <a:r>
              <a:rPr lang="en-US" sz="28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en-US" altLang="en-US" sz="28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</a:t>
            </a:r>
            <a:r>
              <a:rPr lang="en-US" cap="none">
                <a:solidFill>
                  <a:schemeClr val="tx1"/>
                </a:solidFill>
                <a:uFillTx/>
              </a:rPr>
              <a:t>6</a:t>
            </a:r>
            <a:r>
              <a:rPr cap="none">
                <a:solidFill>
                  <a:schemeClr val="tx1"/>
                </a:solidFill>
                <a:uFillTx/>
              </a:rPr>
              <a:t> attr()方法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58495" y="1257935"/>
            <a:ext cx="57562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制作一个小案例：鼠标触碰图片改变，鼠标离开图片还原。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30" y="1038225"/>
            <a:ext cx="422910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930" y="1600200"/>
            <a:ext cx="4391025" cy="2400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6570" y="4000500"/>
            <a:ext cx="432689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程序运行效果如图所示，鼠标触碰图片，图片会改变为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1.jpg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，鼠标离开图片，图片将重新变回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0.jpg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695" y="4000500"/>
            <a:ext cx="7000875" cy="2847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4.7 html()和text()方法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.7 html()和text()方法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109345"/>
            <a:ext cx="1003617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jQuery对象的html()和text()方法都用来设置元素的标签对中的内容。例如：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95" y="1804670"/>
            <a:ext cx="4396740" cy="107251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82295" y="333121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54" name="图片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005" y="3972560"/>
            <a:ext cx="3851275" cy="228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406400"/>
            <a:ext cx="93306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.7 html()和text()方法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47420"/>
            <a:ext cx="1003617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html()方法和text()方法的区别在于：html()方法会识别字符串中的标签，将这些标签转换为DOM元素；而text()则不识别字符串中的标签，将直接当做字符串处理。例如：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82295" y="3331210"/>
            <a:ext cx="1121346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2054860"/>
            <a:ext cx="5790565" cy="785495"/>
          </a:xfrm>
          <a:prstGeom prst="rect">
            <a:avLst/>
          </a:prstGeom>
        </p:spPr>
      </p:pic>
      <p:pic>
        <p:nvPicPr>
          <p:cNvPr id="55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83" y="3130868"/>
            <a:ext cx="4323715" cy="367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4.8 index()方法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406400"/>
            <a:ext cx="93306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4.8 index()方法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9920" y="982345"/>
            <a:ext cx="11388090" cy="8616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index()方法返回被选择的元素在兄弟中的排名。</a:t>
            </a:r>
          </a:p>
          <a:p>
            <a:pPr>
              <a:lnSpc>
                <a:spcPct val="14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例如制作一个效果：10个小圆点，点击谁，就弹出谁的下标。jQuery代码如下（HTML和CSS略）：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29920" y="388683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程序运行效果如图所示。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70" y="2045970"/>
            <a:ext cx="4619625" cy="1495425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460" y="4464050"/>
            <a:ext cx="6480810" cy="213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4.9  each()方法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72665" y="300228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 引言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406400"/>
            <a:ext cx="10143490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</a:t>
            </a:r>
            <a:r>
              <a:rPr cap="none">
                <a:solidFill>
                  <a:schemeClr val="tx1"/>
                </a:solidFill>
                <a:uFillTx/>
              </a:rPr>
              <a:t>.9  each()方法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9890" y="928370"/>
            <a:ext cx="11666855" cy="14770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each()方法用来遍历选中的DOM节点，它的参数是一个函数，每遍历一个节点就将执行这个函数一次，函数中$(this)表示正被遍历的节点。例如：jQuery代码如下（HTML和CSS略）：</a:t>
            </a:r>
          </a:p>
          <a:p>
            <a:pPr>
              <a:lnSpc>
                <a:spcPct val="160000"/>
              </a:lnSpc>
            </a:pPr>
            <a:endParaRPr lang="zh-CN" sz="2000">
              <a:latin typeface="Consolas" panose="020B060902020403020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37820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程序运行结果如图所示。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95" y="2066925"/>
            <a:ext cx="4780915" cy="1216660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85" y="3526790"/>
            <a:ext cx="3150870" cy="3157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1959610" y="3121025"/>
            <a:ext cx="841311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4.10 实战案例：无动画轮播图特效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385" y="920115"/>
            <a:ext cx="1003617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完成布局：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381125"/>
            <a:ext cx="7696200" cy="525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385" y="920115"/>
            <a:ext cx="1003617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完成布局：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70" y="1724025"/>
            <a:ext cx="6423025" cy="445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118870"/>
            <a:ext cx="249491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根据特效机理，完成CSS书写：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1219200"/>
            <a:ext cx="4088130" cy="5458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120" y="1219200"/>
            <a:ext cx="3831590" cy="5460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195070"/>
            <a:ext cx="249491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根据特效机理，完成CSS书写：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1195070"/>
            <a:ext cx="4791075" cy="542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118870"/>
            <a:ext cx="1094295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布局完成后，页面效果如图所示。</a:t>
            </a:r>
          </a:p>
        </p:txBody>
      </p:sp>
      <p:pic>
        <p:nvPicPr>
          <p:cNvPr id="28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45" y="1748790"/>
            <a:ext cx="4756785" cy="494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右按钮的事件监听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40" y="947420"/>
            <a:ext cx="1094295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右按钮的事件监听如下：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40" y="1501140"/>
            <a:ext cx="6974840" cy="527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左按钮的事件监听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40" y="947420"/>
            <a:ext cx="1094295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和右按钮类似，左按钮的事件监听如下：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33550"/>
            <a:ext cx="4868545" cy="244665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624840" y="4488815"/>
            <a:ext cx="1132713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</a:pP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DOM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编程的思维普遍比较固定，都是信号量先改变，然后调用函数，使下标为信号量的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li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标签携带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cur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类并去掉其他所有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li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标签的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cur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类。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小圆点的事件监听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40" y="1118870"/>
            <a:ext cx="1094295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8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遵循“信号量先改变，DOM根据信号量改变”的原则，小圆点的事件监听如下：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261870"/>
            <a:ext cx="6589395" cy="2334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4.1 </a:t>
            </a:r>
            <a:r>
              <a:rPr cap="none">
                <a:solidFill>
                  <a:schemeClr val="tx1"/>
                </a:solidFill>
                <a:uFillTx/>
              </a:rPr>
              <a:t>引言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25145" y="1494155"/>
            <a:ext cx="11504930" cy="37534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在之前的章节，我们已经了解过下面的语法形式：</a:t>
            </a:r>
          </a:p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	</a:t>
            </a:r>
          </a:p>
          <a:p>
            <a:pPr marL="0" indent="0">
              <a:lnSpc>
                <a:spcPct val="170000"/>
              </a:lnSpc>
            </a:pP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</a:pPr>
            <a:endParaRPr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这样的语法形式体现了jQuery操作DOM的基本模式：先选择元素，然后调用一些函数（如css()、html()等)设置元素。这些jQuery对象的方法都是批量操作DOM元素的。</a:t>
            </a:r>
          </a:p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我们已经在上一章学习了如何选择DOM元素，将在本章学习jQuery对象的常用方法。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2424430"/>
            <a:ext cx="3642995" cy="896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实现自动轮播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66470"/>
            <a:ext cx="10942955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实现自动轮播需要使用setInterval()函数，利用setInterval()函数设置每2000毫秒执行一次右按钮的事件处理函数即可。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0" y="2343150"/>
            <a:ext cx="5400675" cy="374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实现自动轮播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13760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书写相关事件监听：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85" y="2795270"/>
            <a:ext cx="8951595" cy="2113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案例的完整jQuery代码如下：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20" y="1214120"/>
            <a:ext cx="6677025" cy="554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4.10 实战案例：无动画轮播图特效 </a:t>
            </a:r>
            <a:r>
              <a:rPr lang="en-US" cap="none">
                <a:solidFill>
                  <a:schemeClr val="tx1"/>
                </a:solidFill>
                <a:uFillTx/>
              </a:rPr>
              <a:t>- 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案例的完整jQuery代码如下：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1509395"/>
            <a:ext cx="3685540" cy="488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3430"/>
            <a:ext cx="7277100" cy="381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1959610" y="3121025"/>
            <a:ext cx="841311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4.11 实战案例：无动画轮播图特效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</a:t>
            </a:r>
            <a:r>
              <a:rPr lang="en-US" cap="none">
                <a:solidFill>
                  <a:schemeClr val="tx1"/>
                </a:solidFill>
                <a:uFillTx/>
              </a:rPr>
              <a:t>1</a:t>
            </a:r>
            <a:r>
              <a:rPr cap="none">
                <a:solidFill>
                  <a:schemeClr val="tx1"/>
                </a:solidFill>
                <a:uFillTx/>
              </a:rPr>
              <a:t> 实战案例：选项卡特效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书写HTML结构：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1547495"/>
            <a:ext cx="4115435" cy="4629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1547495"/>
            <a:ext cx="4034790" cy="462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</a:t>
            </a:r>
            <a:r>
              <a:rPr lang="en-US" cap="none">
                <a:solidFill>
                  <a:schemeClr val="tx1"/>
                </a:solidFill>
                <a:uFillTx/>
              </a:rPr>
              <a:t>1</a:t>
            </a:r>
            <a:r>
              <a:rPr cap="none">
                <a:solidFill>
                  <a:schemeClr val="tx1"/>
                </a:solidFill>
                <a:uFillTx/>
              </a:rPr>
              <a:t> 实战案例：选项卡特效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书写CSS代码：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1304290"/>
            <a:ext cx="3580765" cy="5200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30" y="1304290"/>
            <a:ext cx="4295775" cy="520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</a:t>
            </a:r>
            <a:r>
              <a:rPr lang="en-US" cap="none">
                <a:solidFill>
                  <a:schemeClr val="tx1"/>
                </a:solidFill>
                <a:uFillTx/>
              </a:rPr>
              <a:t>1</a:t>
            </a:r>
            <a:r>
              <a:rPr cap="none">
                <a:solidFill>
                  <a:schemeClr val="tx1"/>
                </a:solidFill>
                <a:uFillTx/>
              </a:rPr>
              <a:t> 实战案例：选项卡特效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布局完成后，页面效果如图所示。</a:t>
            </a:r>
          </a:p>
        </p:txBody>
      </p:sp>
      <p:pic>
        <p:nvPicPr>
          <p:cNvPr id="30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1591310"/>
            <a:ext cx="3401060" cy="502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</a:t>
            </a:r>
            <a:r>
              <a:rPr lang="en-US" cap="none">
                <a:solidFill>
                  <a:schemeClr val="tx1"/>
                </a:solidFill>
                <a:uFillTx/>
              </a:rPr>
              <a:t>1</a:t>
            </a:r>
            <a:r>
              <a:rPr cap="none">
                <a:solidFill>
                  <a:schemeClr val="tx1"/>
                </a:solidFill>
                <a:uFillTx/>
              </a:rPr>
              <a:t> 实战案例：选项卡特效 </a:t>
            </a:r>
            <a:r>
              <a:rPr lang="en-US" cap="none">
                <a:solidFill>
                  <a:schemeClr val="tx1"/>
                </a:solidFill>
                <a:uFillTx/>
              </a:rPr>
              <a:t>- 特效代码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205" y="918845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0" y="1557020"/>
            <a:ext cx="8519795" cy="502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9315" y="415925"/>
            <a:ext cx="10143490" cy="702945"/>
          </a:xfrm>
        </p:spPr>
        <p:txBody>
          <a:bodyPr/>
          <a:lstStyle/>
          <a:p>
            <a:r>
              <a:rPr cap="none">
                <a:solidFill>
                  <a:schemeClr val="tx1"/>
                </a:solidFill>
                <a:uFillTx/>
              </a:rPr>
              <a:t>4.1</a:t>
            </a:r>
            <a:r>
              <a:rPr lang="en-US" cap="none">
                <a:solidFill>
                  <a:schemeClr val="tx1"/>
                </a:solidFill>
                <a:uFillTx/>
              </a:rPr>
              <a:t>1</a:t>
            </a:r>
            <a:r>
              <a:rPr cap="none">
                <a:solidFill>
                  <a:schemeClr val="tx1"/>
                </a:solidFill>
                <a:uFillTx/>
              </a:rPr>
              <a:t> 实战案例：选项卡特效 </a:t>
            </a:r>
            <a:r>
              <a:rPr lang="en-US" cap="none">
                <a:solidFill>
                  <a:schemeClr val="tx1"/>
                </a:solidFill>
                <a:uFillTx/>
              </a:rPr>
              <a:t>- 特效代码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42670"/>
            <a:ext cx="10942955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封装了一个tabIt函数，封装这个函数的目的是为了能够“驱动”页面上的多个选项卡。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611630"/>
            <a:ext cx="4809490" cy="92837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582295" y="268541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页面运行效果如图所示。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05" y="3172460"/>
            <a:ext cx="6845935" cy="3503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4.2 css()方法用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4.2 css()方法 - 设置CSS样式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css()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方法的最基本语法如下：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97455" y="1592580"/>
            <a:ext cx="5297170" cy="497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$(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选择器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).css(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属性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 , 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值</a:t>
            </a:r>
            <a:r>
              <a:rPr lang="en-US" sz="24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);</a:t>
            </a:r>
            <a:endParaRPr lang="en-US" altLang="en-US" sz="24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2295" y="2496185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20" y="3090545"/>
            <a:ext cx="5297805" cy="677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2625" y="4058285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jQuery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为了照顾的习惯也允许这样的语法：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010" y="4949190"/>
            <a:ext cx="4796790" cy="65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4.2 css()方法 - 设置CSS样式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请将参数写json形式：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2625" y="4058285"/>
            <a:ext cx="5080000" cy="4298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05" y="1496060"/>
            <a:ext cx="4238625" cy="1693545"/>
          </a:xfrm>
          <a:prstGeom prst="rect">
            <a:avLst/>
          </a:prstGeom>
        </p:spPr>
      </p:pic>
      <p:pic>
        <p:nvPicPr>
          <p:cNvPr id="39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415" y="3819525"/>
            <a:ext cx="4028440" cy="294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4.2 css()方法 - 得到CSS样式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9728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例如：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9765" y="2924175"/>
            <a:ext cx="10873105" cy="429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jQuery可以读取元素的计算后样式，例如下例：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10" y="1711325"/>
            <a:ext cx="5458460" cy="808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893820"/>
            <a:ext cx="386715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75" y="3893820"/>
            <a:ext cx="7058025" cy="196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4.3 click()方法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Application>Microsoft Office PowerPoint</Application>
  <PresentationFormat>宽屏</PresentationFormat>
  <Paragraphs>188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Swis721 Lt BT</vt:lpstr>
      <vt:lpstr>宋体</vt:lpstr>
      <vt:lpstr>微软雅黑</vt:lpstr>
      <vt:lpstr>Agency FB</vt:lpstr>
      <vt:lpstr>Arial</vt:lpstr>
      <vt:lpstr>Calibri</vt:lpstr>
      <vt:lpstr>Consolas</vt:lpstr>
      <vt:lpstr>LilyUPC</vt:lpstr>
      <vt:lpstr>Times New Roman</vt:lpstr>
      <vt:lpstr>Office 主题​​</vt:lpstr>
      <vt:lpstr>PowerPoint 演示文稿</vt:lpstr>
      <vt:lpstr>PowerPoint 演示文稿</vt:lpstr>
      <vt:lpstr>PowerPoint 演示文稿</vt:lpstr>
      <vt:lpstr>4.1 引言</vt:lpstr>
      <vt:lpstr>PowerPoint 演示文稿</vt:lpstr>
      <vt:lpstr>4.2 css()方法 - 设置CSS样式</vt:lpstr>
      <vt:lpstr>4.2 css()方法 - 设置CSS样式</vt:lpstr>
      <vt:lpstr>4.2 css()方法 - 得到CSS样式</vt:lpstr>
      <vt:lpstr>PowerPoint 演示文稿</vt:lpstr>
      <vt:lpstr>4.3 css()方法 - click()方法</vt:lpstr>
      <vt:lpstr>4.3 css()方法 - click()方法</vt:lpstr>
      <vt:lpstr>4.3 css()方法 - click()方法</vt:lpstr>
      <vt:lpstr>PowerPoint 演示文稿</vt:lpstr>
      <vt:lpstr>4.4 show()和hide()方法</vt:lpstr>
      <vt:lpstr>4.4 show()和hide()方法</vt:lpstr>
      <vt:lpstr>4.4 show()和hide()方法</vt:lpstr>
      <vt:lpstr>PowerPoint 演示文稿</vt:lpstr>
      <vt:lpstr>4.5 addClass()和removeClass()方法</vt:lpstr>
      <vt:lpstr>4.5 addClass()和removeClass()方法</vt:lpstr>
      <vt:lpstr>4.5 addClass()和removeClass()方法 - 替换类名</vt:lpstr>
      <vt:lpstr>PowerPoint 演示文稿</vt:lpstr>
      <vt:lpstr>4.6 attr()方法</vt:lpstr>
      <vt:lpstr>4.6 attr()方法</vt:lpstr>
      <vt:lpstr>PowerPoint 演示文稿</vt:lpstr>
      <vt:lpstr>4.7 html()和text()方法</vt:lpstr>
      <vt:lpstr>4.7 html()和text()方法</vt:lpstr>
      <vt:lpstr>PowerPoint 演示文稿</vt:lpstr>
      <vt:lpstr>4.8 index()方法</vt:lpstr>
      <vt:lpstr>PowerPoint 演示文稿</vt:lpstr>
      <vt:lpstr>4.9  each()方法</vt:lpstr>
      <vt:lpstr>PowerPoint 演示文稿</vt:lpstr>
      <vt:lpstr>4.10 实战案例：无动画轮播图特效 - 原理和布局</vt:lpstr>
      <vt:lpstr>4.10 实战案例：无动画轮播图特效 - 原理和布局</vt:lpstr>
      <vt:lpstr>4.10 实战案例：无动画轮播图特效 - 原理和布局</vt:lpstr>
      <vt:lpstr>4.10 实战案例：无动画轮播图特效 - 原理和布局</vt:lpstr>
      <vt:lpstr>4.10 实战案例：无动画轮播图特效 - 原理和布局</vt:lpstr>
      <vt:lpstr>4.10 实战案例：无动画轮播图特效 - 右按钮的事件监听</vt:lpstr>
      <vt:lpstr>4.10 实战案例：无动画轮播图特效 - 左按钮的事件监听</vt:lpstr>
      <vt:lpstr>4.10 实战案例：无动画轮播图特效 - 小圆点的事件监听</vt:lpstr>
      <vt:lpstr>4.10 实战案例：无动画轮播图特效 - 实现自动轮播</vt:lpstr>
      <vt:lpstr>4.10 实战案例：无动画轮播图特效 - 实现自动轮播</vt:lpstr>
      <vt:lpstr>4.10 实战案例：无动画轮播图特效 - 完整代码</vt:lpstr>
      <vt:lpstr>4.10 实战案例：无动画轮播图特效 - 完整代码</vt:lpstr>
      <vt:lpstr>PowerPoint 演示文稿</vt:lpstr>
      <vt:lpstr>4.11 实战案例：选项卡特效 - 原理和布局</vt:lpstr>
      <vt:lpstr>4.11 实战案例：选项卡特效 - 原理和布局</vt:lpstr>
      <vt:lpstr>4.11 实战案例：选项卡特效 - 原理和布局</vt:lpstr>
      <vt:lpstr>4.11 实战案例：选项卡特效 - 特效代码</vt:lpstr>
      <vt:lpstr>4.11 实战案例：选项卡特效 - 特效代码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Danny</cp:lastModifiedBy>
  <cp:revision>914</cp:revision>
  <dcterms:created xsi:type="dcterms:W3CDTF">2015-04-24T01:01:00Z</dcterms:created>
  <dcterms:modified xsi:type="dcterms:W3CDTF">2018-11-29T11:10:13Z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2052-11.1.0.8135</vt:lpwstr>
  </property>
</Properties>
</file>